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81" r:id="rId3"/>
    <p:sldId id="298" r:id="rId4"/>
    <p:sldId id="299" r:id="rId5"/>
    <p:sldId id="283" r:id="rId6"/>
    <p:sldId id="284" r:id="rId7"/>
    <p:sldId id="300" r:id="rId8"/>
    <p:sldId id="286" r:id="rId9"/>
    <p:sldId id="301" r:id="rId10"/>
    <p:sldId id="287" r:id="rId11"/>
    <p:sldId id="288" r:id="rId12"/>
    <p:sldId id="289" r:id="rId13"/>
    <p:sldId id="29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6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05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1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1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0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8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6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9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3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8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61599-261A-41D4-9BFF-CD2C50BF2762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DE7B0-E234-434A-838E-B038BE560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51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95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115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«Історія зеленого будівництва і </a:t>
            </a:r>
            <a:br>
              <a:rPr lang="uk-UA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uk-UA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садово - паркового мистецтва України: від давнини </a:t>
            </a:r>
            <a:r>
              <a:rPr lang="uk-UA" b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до </a:t>
            </a:r>
            <a:r>
              <a:rPr lang="uk-UA" b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наших </a:t>
            </a:r>
            <a:r>
              <a:rPr lang="uk-UA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днів» 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5006640"/>
            <a:ext cx="6400800" cy="1752600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uk-UA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презентації: </a:t>
            </a:r>
            <a:endParaRPr lang="uk-UA" b="1" kern="1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uk-UA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Кравченко </a:t>
            </a:r>
            <a:r>
              <a:rPr lang="uk-UA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Мирослава </a:t>
            </a:r>
            <a:r>
              <a:rPr lang="uk-UA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Вадимівна</a:t>
            </a:r>
          </a:p>
          <a:p>
            <a:pPr algn="r"/>
            <a:r>
              <a:rPr lang="uk-UA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Учениця 7 класу </a:t>
            </a:r>
            <a:endParaRPr lang="uk-UA" b="1" kern="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uk-UA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Ліцею с. Лисичанського </a:t>
            </a:r>
            <a:endParaRPr lang="uk-UA" b="1" kern="1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uk-UA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Сєвєродонецького</a:t>
            </a:r>
            <a:r>
              <a:rPr lang="uk-UA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району </a:t>
            </a:r>
          </a:p>
          <a:p>
            <a:pPr algn="r"/>
            <a:r>
              <a:rPr lang="uk-UA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Луганської області</a:t>
            </a:r>
          </a:p>
          <a:p>
            <a:endParaRPr lang="uk-UA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4725144"/>
            <a:ext cx="3312368" cy="1935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47664" y="228425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Всеукраїнський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«Парки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легені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міст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сіл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070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73114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68241" y="2744012"/>
            <a:ext cx="76715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Традиційні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елементи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українського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саду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Хата: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Центр </a:t>
            </a:r>
            <a:r>
              <a:rPr lang="ru-RU" sz="2400" dirty="0" err="1">
                <a:latin typeface="Monotype Corsiva" panose="03010101010201010101" pitchFamily="66" charset="0"/>
              </a:rPr>
              <a:t>садиби</a:t>
            </a:r>
            <a:r>
              <a:rPr lang="ru-RU" sz="2400" dirty="0"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latin typeface="Monotype Corsiva" panose="03010101010201010101" pitchFamily="66" charset="0"/>
              </a:rPr>
              <a:t>оточений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квітами</a:t>
            </a:r>
            <a:r>
              <a:rPr lang="ru-RU" sz="2400" dirty="0">
                <a:latin typeface="Monotype Corsiva" panose="03010101010201010101" pitchFamily="66" charset="0"/>
              </a:rPr>
              <a:t>, кущами та деревами.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Криниця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: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Джерело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чистої</a:t>
            </a:r>
            <a:r>
              <a:rPr lang="ru-RU" sz="2400" dirty="0">
                <a:latin typeface="Monotype Corsiva" panose="03010101010201010101" pitchFamily="66" charset="0"/>
              </a:rPr>
              <a:t> води, часто прикрашена </a:t>
            </a:r>
            <a:r>
              <a:rPr lang="ru-RU" sz="2400" dirty="0" err="1">
                <a:latin typeface="Monotype Corsiva" panose="03010101010201010101" pitchFamily="66" charset="0"/>
              </a:rPr>
              <a:t>витими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колодязями</a:t>
            </a:r>
            <a:r>
              <a:rPr lang="ru-RU" sz="2400" dirty="0">
                <a:latin typeface="Monotype Corsiva" panose="03010101010201010101" pitchFamily="66" charset="0"/>
              </a:rPr>
              <a:t> та </a:t>
            </a:r>
            <a:r>
              <a:rPr lang="ru-RU" sz="2400" dirty="0" err="1">
                <a:latin typeface="Monotype Corsiva" panose="03010101010201010101" pitchFamily="66" charset="0"/>
              </a:rPr>
              <a:t>квітами</a:t>
            </a:r>
            <a:r>
              <a:rPr lang="ru-RU" sz="2400" dirty="0">
                <a:latin typeface="Monotype Corsiva" panose="03010101010201010101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Огорожа: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Виконувала</a:t>
            </a:r>
            <a:r>
              <a:rPr lang="ru-RU" sz="2400" dirty="0">
                <a:latin typeface="Monotype Corsiva" panose="03010101010201010101" pitchFamily="66" charset="0"/>
              </a:rPr>
              <a:t> не </a:t>
            </a:r>
            <a:r>
              <a:rPr lang="ru-RU" sz="2400" dirty="0" err="1">
                <a:latin typeface="Monotype Corsiva" panose="03010101010201010101" pitchFamily="66" charset="0"/>
              </a:rPr>
              <a:t>лише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захисну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функцію</a:t>
            </a:r>
            <a:r>
              <a:rPr lang="ru-RU" sz="2400" dirty="0">
                <a:latin typeface="Monotype Corsiva" panose="03010101010201010101" pitchFamily="66" charset="0"/>
              </a:rPr>
              <a:t>, а й </a:t>
            </a:r>
            <a:r>
              <a:rPr lang="ru-RU" sz="2400" dirty="0" err="1">
                <a:latin typeface="Monotype Corsiva" panose="03010101010201010101" pitchFamily="66" charset="0"/>
              </a:rPr>
              <a:t>була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елементом</a:t>
            </a:r>
            <a:r>
              <a:rPr lang="ru-RU" sz="2400" dirty="0">
                <a:latin typeface="Monotype Corsiva" panose="03010101010201010101" pitchFamily="66" charset="0"/>
              </a:rPr>
              <a:t> декору.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Сад: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Місце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вирощування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фруктів</a:t>
            </a:r>
            <a:r>
              <a:rPr lang="ru-RU" sz="2400" dirty="0"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latin typeface="Monotype Corsiva" panose="03010101010201010101" pitchFamily="66" charset="0"/>
              </a:rPr>
              <a:t>ягід</a:t>
            </a:r>
            <a:r>
              <a:rPr lang="ru-RU" sz="2400" dirty="0">
                <a:latin typeface="Monotype Corsiva" panose="03010101010201010101" pitchFamily="66" charset="0"/>
              </a:rPr>
              <a:t> та </a:t>
            </a:r>
            <a:r>
              <a:rPr lang="ru-RU" sz="2400" dirty="0" err="1">
                <a:latin typeface="Monotype Corsiva" panose="03010101010201010101" pitchFamily="66" charset="0"/>
              </a:rPr>
              <a:t>овочів</a:t>
            </a:r>
            <a:r>
              <a:rPr lang="ru-RU" sz="2400" dirty="0">
                <a:latin typeface="Monotype Corsiva" panose="03010101010201010101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Город: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Відділений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від</a:t>
            </a:r>
            <a:r>
              <a:rPr lang="ru-RU" sz="2400" dirty="0">
                <a:latin typeface="Monotype Corsiva" panose="03010101010201010101" pitchFamily="66" charset="0"/>
              </a:rPr>
              <a:t> саду </a:t>
            </a:r>
            <a:r>
              <a:rPr lang="ru-RU" sz="2400" dirty="0" err="1">
                <a:latin typeface="Monotype Corsiva" panose="03010101010201010101" pitchFamily="66" charset="0"/>
              </a:rPr>
              <a:t>огорожею</a:t>
            </a:r>
            <a:r>
              <a:rPr lang="ru-RU" sz="2400" dirty="0"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latin typeface="Monotype Corsiva" panose="03010101010201010101" pitchFamily="66" charset="0"/>
              </a:rPr>
              <a:t>призначений</a:t>
            </a:r>
            <a:r>
              <a:rPr lang="ru-RU" sz="2400" dirty="0">
                <a:latin typeface="Monotype Corsiva" panose="03010101010201010101" pitchFamily="66" charset="0"/>
              </a:rPr>
              <a:t> для </a:t>
            </a:r>
            <a:r>
              <a:rPr lang="ru-RU" sz="2400" dirty="0" err="1">
                <a:latin typeface="Monotype Corsiva" panose="03010101010201010101" pitchFamily="66" charset="0"/>
              </a:rPr>
              <a:t>вирощування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овочів</a:t>
            </a:r>
            <a:r>
              <a:rPr lang="ru-RU" sz="2400" dirty="0"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8194" name="Picture 2" descr="Зображення: traditional Ukrainian garden with a we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 bwMode="auto">
          <a:xfrm>
            <a:off x="0" y="5780684"/>
            <a:ext cx="1907704" cy="13290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030" y="532392"/>
            <a:ext cx="88619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 садах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вирощували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широкий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асортимент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рослин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–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традиційних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яблунь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, груш та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вишень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екзотичних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для того часу культур,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завезених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з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інших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країн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 Сади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лише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декоративними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й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виконували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практичні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функції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Наприклад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біля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хати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садили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лікарські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рослини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за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огорожею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–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фруктові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дерева.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Рослини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 саду часто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символічне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значення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Наприклад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калина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символізувала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дівочу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красу, а калину –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кохання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8196" name="Picture 4" descr="Зображення: traditional Ukrainian village gard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1"/>
          <a:stretch/>
        </p:blipFill>
        <p:spPr bwMode="auto">
          <a:xfrm>
            <a:off x="7208671" y="5517232"/>
            <a:ext cx="2088232" cy="15925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7271"/>
            <a:ext cx="5349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Душа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українського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народу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09" y="11599"/>
            <a:ext cx="9144793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891" y="1124744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Радянський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період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який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тривав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майже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70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років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залишив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глибокий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слід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всіх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сферах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українців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у тому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числі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й у ландшафтному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дизайні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Цей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період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характеризувався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як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масштабними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перетвореннями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так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стандартизацією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ідеологізацією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 З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приходом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радянської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влади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відбулася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колективізація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сільського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господарства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Приватні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об'єднані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колгоспні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функції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змінилися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Головним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завданням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стало не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прикрашання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подвір'я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забезпечення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продуктами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харчування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колгоспників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Зображення: collective farm garden in Soviet Ukra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7"/>
            <a:ext cx="4248472" cy="30057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0360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Т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рансформація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українського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ландшафту</a:t>
            </a:r>
          </a:p>
        </p:txBody>
      </p:sp>
    </p:spTree>
    <p:extLst>
      <p:ext uri="{BB962C8B-B14F-4D97-AF65-F5344CB8AC3E}">
        <p14:creationId xmlns:p14="http://schemas.microsoft.com/office/powerpoint/2010/main" val="36015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4664" y="1268760"/>
            <a:ext cx="849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Були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створені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типові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парки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культури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відпочинку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з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обов'язковими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атрибутами: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пам'ятниками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вождям,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танцмайданчиками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кінотеатрами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під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відкритим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небом. Були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закладені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алеї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слави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на честь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радянських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героїв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Багато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природних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водойм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перетворені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на ставки і озера для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відпочинку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  <a:r>
              <a:rPr lang="ru-RU" sz="2400" b="1" dirty="0"/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Міські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алеї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сквери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зазвичай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строгу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геометричну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форму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засаджені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однотипними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деревами.Незважаючи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на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всі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недоліки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радянський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період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залишив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певний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позитивний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слід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розвитку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ландшафтного дизайну в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Україні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10242" name="Picture 2" descr="Зображення: typical Soviet park with a monu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1088"/>
            <a:ext cx="4700344" cy="2753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944" y="5839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Парки і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сквери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: 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від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місць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відпочинку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до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ідеологічних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об'єктів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9" y="0"/>
            <a:ext cx="9144793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7849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Monotype Corsiva" panose="03010101010201010101" pitchFamily="66" charset="0"/>
              </a:rPr>
              <a:t>Висновок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3200" dirty="0" err="1">
                <a:latin typeface="Monotype Corsiva" panose="03010101010201010101" pitchFamily="66" charset="0"/>
              </a:rPr>
              <a:t>Історія</a:t>
            </a:r>
            <a:r>
              <a:rPr lang="ru-RU" sz="3200" dirty="0">
                <a:latin typeface="Monotype Corsiva" panose="03010101010201010101" pitchFamily="66" charset="0"/>
              </a:rPr>
              <a:t> зеленого </a:t>
            </a:r>
            <a:r>
              <a:rPr lang="ru-RU" sz="3200" dirty="0" err="1">
                <a:latin typeface="Monotype Corsiva" panose="03010101010201010101" pitchFamily="66" charset="0"/>
              </a:rPr>
              <a:t>будівництва</a:t>
            </a:r>
            <a:r>
              <a:rPr lang="ru-RU" sz="3200" dirty="0">
                <a:latin typeface="Monotype Corsiva" panose="03010101010201010101" pitchFamily="66" charset="0"/>
              </a:rPr>
              <a:t> та садово-паркового </a:t>
            </a:r>
            <a:r>
              <a:rPr lang="ru-RU" sz="3200" dirty="0" err="1">
                <a:latin typeface="Monotype Corsiva" panose="03010101010201010101" pitchFamily="66" charset="0"/>
              </a:rPr>
              <a:t>мистецтва</a:t>
            </a:r>
            <a:r>
              <a:rPr lang="ru-RU" sz="3200" dirty="0">
                <a:latin typeface="Monotype Corsiva" panose="03010101010201010101" pitchFamily="66" charset="0"/>
              </a:rPr>
              <a:t> в </a:t>
            </a:r>
            <a:r>
              <a:rPr lang="ru-RU" sz="3200" dirty="0" err="1">
                <a:latin typeface="Monotype Corsiva" panose="03010101010201010101" pitchFamily="66" charset="0"/>
              </a:rPr>
              <a:t>Україні</a:t>
            </a:r>
            <a:r>
              <a:rPr lang="ru-RU" sz="3200" dirty="0">
                <a:latin typeface="Monotype Corsiva" panose="03010101010201010101" pitchFamily="66" charset="0"/>
              </a:rPr>
              <a:t> – </a:t>
            </a:r>
            <a:r>
              <a:rPr lang="ru-RU" sz="3200" dirty="0" err="1">
                <a:latin typeface="Monotype Corsiva" panose="03010101010201010101" pitchFamily="66" charset="0"/>
              </a:rPr>
              <a:t>це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багата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спадщина</a:t>
            </a:r>
            <a:r>
              <a:rPr lang="ru-RU" sz="3200" dirty="0">
                <a:latin typeface="Monotype Corsiva" panose="03010101010201010101" pitchFamily="66" charset="0"/>
              </a:rPr>
              <a:t>, яка </a:t>
            </a:r>
            <a:r>
              <a:rPr lang="ru-RU" sz="3200" dirty="0" err="1">
                <a:latin typeface="Monotype Corsiva" panose="03010101010201010101" pitchFamily="66" charset="0"/>
              </a:rPr>
              <a:t>продовжує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розвиватися</a:t>
            </a:r>
            <a:r>
              <a:rPr lang="ru-RU" sz="3200" dirty="0">
                <a:latin typeface="Monotype Corsiva" panose="03010101010201010101" pitchFamily="66" charset="0"/>
              </a:rPr>
              <a:t> і </a:t>
            </a:r>
            <a:r>
              <a:rPr lang="ru-RU" sz="3200" dirty="0" err="1">
                <a:latin typeface="Monotype Corsiva" panose="03010101010201010101" pitchFamily="66" charset="0"/>
              </a:rPr>
              <a:t>сьогодні</a:t>
            </a:r>
            <a:r>
              <a:rPr lang="ru-RU" sz="3200" dirty="0">
                <a:latin typeface="Monotype Corsiva" panose="03010101010201010101" pitchFamily="66" charset="0"/>
              </a:rPr>
              <a:t>. </a:t>
            </a:r>
            <a:r>
              <a:rPr lang="ru-RU" sz="3200" dirty="0" err="1">
                <a:latin typeface="Monotype Corsiva" panose="03010101010201010101" pitchFamily="66" charset="0"/>
              </a:rPr>
              <a:t>Українські</a:t>
            </a:r>
            <a:r>
              <a:rPr lang="ru-RU" sz="3200" dirty="0">
                <a:latin typeface="Monotype Corsiva" panose="03010101010201010101" pitchFamily="66" charset="0"/>
              </a:rPr>
              <a:t> сади і парки – </a:t>
            </a:r>
            <a:r>
              <a:rPr lang="ru-RU" sz="3200" dirty="0" err="1">
                <a:latin typeface="Monotype Corsiva" panose="03010101010201010101" pitchFamily="66" charset="0"/>
              </a:rPr>
              <a:t>це</a:t>
            </a:r>
            <a:r>
              <a:rPr lang="ru-RU" sz="3200" dirty="0">
                <a:latin typeface="Monotype Corsiva" panose="03010101010201010101" pitchFamily="66" charset="0"/>
              </a:rPr>
              <a:t> не </a:t>
            </a:r>
            <a:r>
              <a:rPr lang="ru-RU" sz="3200" dirty="0" err="1">
                <a:latin typeface="Monotype Corsiva" panose="03010101010201010101" pitchFamily="66" charset="0"/>
              </a:rPr>
              <a:t>тільки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місця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відпочинку</a:t>
            </a:r>
            <a:r>
              <a:rPr lang="ru-RU" sz="3200" dirty="0">
                <a:latin typeface="Monotype Corsiva" panose="03010101010201010101" pitchFamily="66" charset="0"/>
              </a:rPr>
              <a:t>, але й </a:t>
            </a:r>
            <a:r>
              <a:rPr lang="ru-RU" sz="3200" dirty="0" err="1">
                <a:latin typeface="Monotype Corsiva" panose="03010101010201010101" pitchFamily="66" charset="0"/>
              </a:rPr>
              <a:t>важливий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елемент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культурної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спадщини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 smtClean="0">
                <a:latin typeface="Monotype Corsiva" panose="03010101010201010101" pitchFamily="66" charset="0"/>
              </a:rPr>
              <a:t>країни.Сьогодні</a:t>
            </a:r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>
                <a:latin typeface="Monotype Corsiva" panose="03010101010201010101" pitchFamily="66" charset="0"/>
              </a:rPr>
              <a:t>садово-</a:t>
            </a:r>
            <a:r>
              <a:rPr lang="ru-RU" sz="3200" dirty="0" err="1">
                <a:latin typeface="Monotype Corsiva" panose="03010101010201010101" pitchFamily="66" charset="0"/>
              </a:rPr>
              <a:t>паркове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мистецтво</a:t>
            </a:r>
            <a:r>
              <a:rPr lang="ru-RU" sz="3200" dirty="0">
                <a:latin typeface="Monotype Corsiva" panose="03010101010201010101" pitchFamily="66" charset="0"/>
              </a:rPr>
              <a:t> в </a:t>
            </a:r>
            <a:r>
              <a:rPr lang="ru-RU" sz="3200" dirty="0" err="1">
                <a:latin typeface="Monotype Corsiva" panose="03010101010201010101" pitchFamily="66" charset="0"/>
              </a:rPr>
              <a:t>Україні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переживає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новий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розквіт</a:t>
            </a:r>
            <a:r>
              <a:rPr lang="ru-RU" sz="3200" dirty="0">
                <a:latin typeface="Monotype Corsiva" panose="03010101010201010101" pitchFamily="66" charset="0"/>
              </a:rPr>
              <a:t>. </a:t>
            </a:r>
            <a:r>
              <a:rPr lang="ru-RU" sz="3200" dirty="0" err="1">
                <a:latin typeface="Monotype Corsiva" panose="03010101010201010101" pitchFamily="66" charset="0"/>
              </a:rPr>
              <a:t>З'являються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нові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стилі</a:t>
            </a:r>
            <a:r>
              <a:rPr lang="ru-RU" sz="3200" dirty="0">
                <a:latin typeface="Monotype Corsiva" panose="03010101010201010101" pitchFamily="66" charset="0"/>
              </a:rPr>
              <a:t>, </a:t>
            </a:r>
            <a:r>
              <a:rPr lang="ru-RU" sz="3200" dirty="0" err="1">
                <a:latin typeface="Monotype Corsiva" panose="03010101010201010101" pitchFamily="66" charset="0"/>
              </a:rPr>
              <a:t>використовуються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сучасні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матеріали</a:t>
            </a:r>
            <a:r>
              <a:rPr lang="ru-RU" sz="3200" dirty="0">
                <a:latin typeface="Monotype Corsiva" panose="03010101010201010101" pitchFamily="66" charset="0"/>
              </a:rPr>
              <a:t> та </a:t>
            </a:r>
            <a:r>
              <a:rPr lang="ru-RU" sz="3200" dirty="0" err="1">
                <a:latin typeface="Monotype Corsiva" panose="03010101010201010101" pitchFamily="66" charset="0"/>
              </a:rPr>
              <a:t>технології</a:t>
            </a:r>
            <a:r>
              <a:rPr lang="ru-RU" sz="3200" dirty="0">
                <a:latin typeface="Monotype Corsiva" panose="03010101010201010101" pitchFamily="66" charset="0"/>
              </a:rPr>
              <a:t>. </a:t>
            </a:r>
            <a:r>
              <a:rPr lang="ru-RU" sz="3200" dirty="0" err="1">
                <a:latin typeface="Monotype Corsiva" panose="03010101010201010101" pitchFamily="66" charset="0"/>
              </a:rPr>
              <a:t>Особливу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увагу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приділяється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створенню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екологічних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садів</a:t>
            </a:r>
            <a:r>
              <a:rPr lang="ru-RU" sz="3200" dirty="0">
                <a:latin typeface="Monotype Corsiva" panose="03010101010201010101" pitchFamily="66" charset="0"/>
              </a:rPr>
              <a:t>.</a:t>
            </a:r>
          </a:p>
          <a:p>
            <a:pPr algn="ctr"/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"/>
            <a:ext cx="9144000" cy="68478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51133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Зелене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будівництво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садово-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паркове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мистецтво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Україні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мають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багату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різноманітну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історію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яка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віддзеркалює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культурні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соціальні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екологічні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зміни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країні</a:t>
            </a:r>
            <a:r>
              <a:rPr lang="ru-RU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28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давніх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часів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до наших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днів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українці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створювали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прекрасні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сади та парки,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які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тільки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прикрашали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довкілля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й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виконували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важливі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функції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: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релігійних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рекреаційних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941169"/>
            <a:ext cx="3312368" cy="1935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4779927"/>
            <a:ext cx="2956776" cy="2219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11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" y="12447"/>
            <a:ext cx="9144793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8" y="3601765"/>
            <a:ext cx="9039622" cy="3250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48680"/>
            <a:ext cx="9143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Перші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згадки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про сади на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території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відносяться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часів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Київської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Русі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Це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переважно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утилітарні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сади, де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вирощували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фрукти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ягоди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лікарські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рослини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Сади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Київської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Русі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важливою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частиною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давніх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русичів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Вони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відігравали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важливу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роль 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забезпеченні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продуктами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харчування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також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сприяли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розвитку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культури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цивілізації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Багато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сучасних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сортів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фруктових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дерев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походять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стародавніх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сортів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які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вирощувалися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на наших землях.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Сьогодні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ми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можемо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лише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уявляти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якими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ці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сади, але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їхня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спадщина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живе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надихає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нас на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створення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нових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сучасних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садів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2447"/>
            <a:ext cx="39372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Сади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Київської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Русі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9"/>
            <a:ext cx="9144000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93610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У садах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Київської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Русі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вирощували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такі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культури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: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latin typeface="Monotype Corsiva" panose="03010101010201010101" pitchFamily="66" charset="0"/>
              </a:rPr>
              <a:t>Фруктові</a:t>
            </a:r>
            <a:r>
              <a:rPr lang="ru-RU" sz="2400" b="1" dirty="0" smtClean="0">
                <a:latin typeface="Monotype Corsiva" panose="03010101010201010101" pitchFamily="66" charset="0"/>
              </a:rPr>
              <a:t> дерева: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яблуні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груші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вишні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сливи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абрикоси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latin typeface="Monotype Corsiva" panose="03010101010201010101" pitchFamily="66" charset="0"/>
              </a:rPr>
              <a:t>Ягідні</a:t>
            </a:r>
            <a:r>
              <a:rPr lang="ru-RU" sz="2400" b="1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культури</a:t>
            </a:r>
            <a:r>
              <a:rPr lang="ru-RU" sz="2400" b="1" dirty="0">
                <a:latin typeface="Monotype Corsiva" panose="03010101010201010101" pitchFamily="66" charset="0"/>
              </a:rPr>
              <a:t>: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смородина, малина,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ожина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Овочі</a:t>
            </a:r>
            <a:r>
              <a:rPr lang="ru-RU" sz="2400" b="1" dirty="0">
                <a:latin typeface="Monotype Corsiva" panose="03010101010201010101" pitchFamily="66" charset="0"/>
              </a:rPr>
              <a:t>: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капуста,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морква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буряк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цибуля.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Лікарські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рослини</a:t>
            </a:r>
            <a:r>
              <a:rPr lang="ru-RU" sz="2400" b="1" dirty="0">
                <a:latin typeface="Monotype Corsiva" panose="03010101010201010101" pitchFamily="66" charset="0"/>
              </a:rPr>
              <a:t>: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м'ята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ромашка,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звіробій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Технології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вирощування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Давні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русичі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використовували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досить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прості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технології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вирощування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рослин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Ручне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оброблення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землі</a:t>
            </a:r>
            <a:r>
              <a:rPr lang="ru-RU" sz="2400" b="1" dirty="0">
                <a:latin typeface="Monotype Corsiva" panose="03010101010201010101" pitchFamily="66" charset="0"/>
              </a:rPr>
              <a:t>: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Орли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мотики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сохи.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Натуральні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добрива</a:t>
            </a:r>
            <a:r>
              <a:rPr lang="ru-RU" sz="2400" b="1" dirty="0">
                <a:latin typeface="Monotype Corsiva" panose="03010101010201010101" pitchFamily="66" charset="0"/>
              </a:rPr>
              <a:t>: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гній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компост.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latin typeface="Monotype Corsiva" panose="03010101010201010101" pitchFamily="66" charset="0"/>
              </a:rPr>
              <a:t>Полив: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за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допомогою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колодязів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річок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89039"/>
            <a:ext cx="6192688" cy="31739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98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116632"/>
            <a:ext cx="6678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Оази ДУХОВНОСТІ та КРАСИ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Монастирські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завжди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невід'ємною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частиною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українських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монастирів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Монастирі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відігравали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важливу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роль 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розвитку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садівництва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Ченці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створювали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сади не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тільки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власних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потреб, але й для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лікування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хворих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Вони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не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лише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забезпечували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ченців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черниць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необхідними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продуктами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харчування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але й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виконували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важливу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духовну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естетичну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функцію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Сади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місцем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спокою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молитви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медитації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також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символізували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рай на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землі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717032"/>
            <a:ext cx="7547992" cy="3140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466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11960" y="77266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Києво-Печерська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лавра.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Один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з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найстаріших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найбільших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монастирів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має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розкішний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 з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різноманітними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рослинами</a:t>
            </a:r>
            <a:r>
              <a:rPr lang="ru-RU" dirty="0"/>
              <a:t>.</a:t>
            </a:r>
          </a:p>
        </p:txBody>
      </p:sp>
      <p:pic>
        <p:nvPicPr>
          <p:cNvPr id="4098" name="Picture 2" descr="Зображення: КиєвоПечерська лавра са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3" y="195170"/>
            <a:ext cx="3384301" cy="26197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0040" y="275160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Зимненський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монастир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Відомий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своїм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великим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фруктовим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садом, де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вирощують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понад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100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сортів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яблунь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100" name="Picture 4" descr="Зображення: Зимненський монастир са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75" y="4346771"/>
            <a:ext cx="3399093" cy="26197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5094" y="277711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Почаївська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лавра.</a:t>
            </a:r>
          </a:p>
          <a:p>
            <a:pPr algn="ctr"/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Має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красивий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ландшафтний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парк з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різноманітними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деревами та кущами.</a:t>
            </a:r>
          </a:p>
        </p:txBody>
      </p:sp>
      <p:pic>
        <p:nvPicPr>
          <p:cNvPr id="4102" name="Picture 6" descr="Зображення: Почаївська лавра са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73016"/>
            <a:ext cx="3382425" cy="26309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81135"/>
            <a:ext cx="6732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Приклади монастирських садів в Україні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5816" y="116632"/>
            <a:ext cx="2282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Козацька епоха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317508"/>
            <a:ext cx="7128792" cy="3444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639852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Козацька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старшина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будувала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розкішні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маєтки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з великими садами. В таких садах часто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поєднували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елементи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українського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західноєвропейського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стилів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Сади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козацької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старшини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не просто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місцями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вирощування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рослин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справжніми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витворами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мистецтва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символами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багатства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влади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Вони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поєднували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собі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практичну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функціональність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естетичну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довершеність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відображаючи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уклад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української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шляхти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" y="-23126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82244" y="1182753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Алейні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посадки: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Алеї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з дерев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створювали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тінь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і надавали саду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урочистого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вигляду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Партери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: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Парадні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частини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саду з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геометричними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формами та строгими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лініями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Ставки та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фонтани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: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Водні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елементи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доповнювали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композицію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саду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створювали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прохолоду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спекотні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Альтанки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павільйони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: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Слугували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місцями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відпочинку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проведення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свят.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445" y="1400665"/>
            <a:ext cx="4734780" cy="4980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1646" y="6214899"/>
            <a:ext cx="4504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Monotype Corsiva" panose="03010101010201010101" pitchFamily="66" charset="0"/>
              </a:rPr>
              <a:t>Альтанка в саду козацької старшини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007" y="88605"/>
            <a:ext cx="8874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Сади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козацької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старшини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часто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складну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планувальну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структуру. Вони </a:t>
            </a:r>
            <a:r>
              <a:rPr lang="ru-RU" alt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створювалися</a:t>
            </a:r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за </a:t>
            </a:r>
            <a:r>
              <a:rPr lang="ru-RU" alt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зразками</a:t>
            </a:r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європейських</a:t>
            </a:r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парків</a:t>
            </a:r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alt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поєднуючи</a:t>
            </a:r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елементи</a:t>
            </a:r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регулярного та пейзажного </a:t>
            </a:r>
            <a:r>
              <a:rPr lang="ru-RU" alt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стилів</a:t>
            </a:r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91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8424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49385"/>
            <a:ext cx="8388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У садах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козацької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старшини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вирощували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широкий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асортимент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рослин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Фруктові</a:t>
            </a:r>
            <a:r>
              <a:rPr lang="ru-RU" sz="2400" b="1" dirty="0">
                <a:latin typeface="Monotype Corsiva" panose="03010101010201010101" pitchFamily="66" charset="0"/>
              </a:rPr>
              <a:t> дерева: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яблуні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груші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вишні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сливи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абрикоси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черешні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Ягідні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культури</a:t>
            </a:r>
            <a:r>
              <a:rPr lang="ru-RU" sz="2400" b="1" dirty="0">
                <a:latin typeface="Monotype Corsiva" panose="03010101010201010101" pitchFamily="66" charset="0"/>
              </a:rPr>
              <a:t>: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смородина, малина,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ожина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суниця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Овочі</a:t>
            </a:r>
            <a:r>
              <a:rPr lang="ru-RU" sz="2400" b="1" dirty="0">
                <a:latin typeface="Monotype Corsiva" panose="03010101010201010101" pitchFamily="66" charset="0"/>
              </a:rPr>
              <a:t>: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капуста,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морква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буряк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цибуля,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часник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Лікарські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рослини</a:t>
            </a:r>
            <a:r>
              <a:rPr lang="ru-RU" sz="2400" b="1" dirty="0">
                <a:latin typeface="Monotype Corsiva" panose="03010101010201010101" pitchFamily="66" charset="0"/>
              </a:rPr>
              <a:t>: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м'ята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ромашка,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звіробій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шавлія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Monotype Corsiva" panose="03010101010201010101" pitchFamily="66" charset="0"/>
              </a:rPr>
              <a:t>Декоративні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рослини</a:t>
            </a:r>
            <a:r>
              <a:rPr lang="ru-RU" sz="2400" b="1" dirty="0">
                <a:latin typeface="Monotype Corsiva" panose="03010101010201010101" pitchFamily="66" charset="0"/>
              </a:rPr>
              <a:t>: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троянди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піони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лілії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тюль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540568" y="57572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latin typeface="Monotype Corsiva" panose="03010101010201010101" pitchFamily="66" charset="0"/>
              </a:rPr>
              <a:t>Квіткова клумба в саду </a:t>
            </a:r>
          </a:p>
          <a:p>
            <a:pPr algn="ctr"/>
            <a:r>
              <a:rPr lang="uk-UA" sz="2400" b="1" dirty="0" smtClean="0">
                <a:latin typeface="Monotype Corsiva" panose="03010101010201010101" pitchFamily="66" charset="0"/>
              </a:rPr>
              <a:t>козацької старшини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5064912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З приходом </a:t>
            </a:r>
            <a:r>
              <a:rPr lang="ru-RU" sz="2400" b="1" dirty="0" err="1">
                <a:latin typeface="Monotype Corsiva" panose="03010101010201010101" pitchFamily="66" charset="0"/>
              </a:rPr>
              <a:t>радянської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влади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багато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садиб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козацької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старшини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були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</a:rPr>
              <a:t>зруйновані</a:t>
            </a:r>
            <a:r>
              <a:rPr lang="ru-RU" sz="2400" b="1" dirty="0">
                <a:latin typeface="Monotype Corsiva" panose="03010101010201010101" pitchFamily="66" charset="0"/>
              </a:rPr>
              <a:t>, а сади </a:t>
            </a:r>
            <a:r>
              <a:rPr lang="ru-RU" sz="2400" b="1" dirty="0" err="1">
                <a:latin typeface="Monotype Corsiva" panose="03010101010201010101" pitchFamily="66" charset="0"/>
              </a:rPr>
              <a:t>занедбані</a:t>
            </a:r>
            <a:r>
              <a:rPr lang="ru-RU" sz="2400" b="1" dirty="0"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76476"/>
            <a:ext cx="4537868" cy="2672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741" y="2114609"/>
            <a:ext cx="3922564" cy="2952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5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990</Words>
  <Application>Microsoft Office PowerPoint</Application>
  <PresentationFormat>Экран (4:3)</PresentationFormat>
  <Paragraphs>67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Monotype Corsiva</vt:lpstr>
      <vt:lpstr>Times New Roman</vt:lpstr>
      <vt:lpstr>Wingdings</vt:lpstr>
      <vt:lpstr>Тема Office</vt:lpstr>
      <vt:lpstr>«Історія зеленого будівництва і  садово - паркового мистецтва України: від давнини до наших днів»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Win11</cp:lastModifiedBy>
  <cp:revision>41</cp:revision>
  <dcterms:created xsi:type="dcterms:W3CDTF">2020-05-04T18:37:11Z</dcterms:created>
  <dcterms:modified xsi:type="dcterms:W3CDTF">2025-02-14T10:40:10Z</dcterms:modified>
</cp:coreProperties>
</file>